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69" r:id="rId3"/>
    <p:sldId id="263" r:id="rId4"/>
    <p:sldId id="264" r:id="rId5"/>
    <p:sldId id="265" r:id="rId6"/>
    <p:sldId id="266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68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719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99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0466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3007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5607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12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48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214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8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314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28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578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635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525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995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AEECE-0EB8-4105-8DB2-595D8E7AD0D2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02E940-FBBB-4946-92CE-06B8A104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416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511" y="3126454"/>
            <a:ext cx="10774497" cy="29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Тьюторское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сопровождение руководящих и педагогических кадров в условиях реализации требований ФГОС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НОО: итоги и перспективы»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" y="0"/>
            <a:ext cx="2914141" cy="2182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6" y="-22033"/>
            <a:ext cx="291414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6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80723"/>
            <a:ext cx="6900332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9823" y="0"/>
            <a:ext cx="5748357" cy="3233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502400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400" y="3025128"/>
            <a:ext cx="5671409" cy="37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9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735" y="176981"/>
            <a:ext cx="1205926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Тьюторское</a:t>
            </a:r>
            <a:r>
              <a:rPr lang="ru-RU" b="1" dirty="0" smtClean="0">
                <a:solidFill>
                  <a:schemeClr val="tx1"/>
                </a:solidFill>
              </a:rPr>
              <a:t> сопровождение руководящих и педагогических кадров региона: итоги и перспективы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14664349"/>
              </p:ext>
            </p:extLst>
          </p:nvPr>
        </p:nvGraphicFramePr>
        <p:xfrm>
          <a:off x="0" y="1319940"/>
          <a:ext cx="12192000" cy="5538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808"/>
                <a:gridCol w="3983268"/>
                <a:gridCol w="4516924"/>
              </a:tblGrid>
              <a:tr h="57793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1"/>
                          </a:solidFill>
                        </a:rPr>
                        <a:t>Направление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1"/>
                          </a:solidFill>
                        </a:rPr>
                        <a:t>Итоги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1"/>
                          </a:solidFill>
                        </a:rPr>
                        <a:t>Перспективы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31595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Нормативно-методическое сопровождение ОО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Выявление 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устранение недостатков в оформлении и содержании нормативно-методической документации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Методические рекомендации.</a:t>
                      </a:r>
                    </a:p>
                    <a:p>
                      <a:pPr algn="ctr"/>
                      <a:r>
                        <a:rPr lang="ru-RU" b="1" dirty="0" err="1" smtClean="0">
                          <a:solidFill>
                            <a:schemeClr val="tx1"/>
                          </a:solidFill>
                        </a:rPr>
                        <a:t>Тьюторство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306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Оценка достижения  планируемых результатов ФГОС НОО</a:t>
                      </a:r>
                    </a:p>
                    <a:p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Выявление «проблемных зон» в формировании и оценке предметных,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метапредметных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, предметных результатов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Конкретизация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критериально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-оценочного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аппарата (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</a:rPr>
                        <a:t>метапредметные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и личностные результаты, воспитательные результаты).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Разработка инструментария.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Подготовка к РККР, ВПР – методические рекомендации.</a:t>
                      </a:r>
                    </a:p>
                    <a:p>
                      <a:pPr algn="ctr"/>
                      <a:r>
                        <a:rPr lang="ru-RU" b="1" baseline="0" dirty="0" err="1" smtClean="0">
                          <a:solidFill>
                            <a:schemeClr val="tx1"/>
                          </a:solidFill>
                        </a:rPr>
                        <a:t>Тьюторство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1134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Взаимодействие учителя и ученика</a:t>
                      </a:r>
                    </a:p>
                    <a:p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Результаты исследования: учитель и ученик (формирование Р,К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УУД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Федеральные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и региональные исследовательские площадки.</a:t>
                      </a:r>
                    </a:p>
                    <a:p>
                      <a:pPr algn="ctr"/>
                      <a:r>
                        <a:rPr lang="ru-RU" b="1" baseline="0" dirty="0" err="1" smtClean="0">
                          <a:solidFill>
                            <a:schemeClr val="tx1"/>
                          </a:solidFill>
                        </a:rPr>
                        <a:t>Тьюторство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094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bshinakryliaduha.ru/_fr/4/s9125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1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443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635" y="-209320"/>
            <a:ext cx="13352442" cy="72435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ТЬЮТОР в Кемеровской области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8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Тьютор</a:t>
            </a:r>
            <a:r>
              <a:rPr lang="ru-RU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- куратор, наставник, организатор.</a:t>
            </a:r>
          </a:p>
          <a:p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ru-RU" sz="28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ru-RU" sz="28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Тьютор</a:t>
            </a:r>
            <a:r>
              <a:rPr lang="ru-RU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педагогический работник, осуществляющий педагогическое сопровождение руководящих и педагогических кадров в образовании.</a:t>
            </a:r>
          </a:p>
          <a:p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ru-RU" sz="28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ru-RU" sz="28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Тьютор</a:t>
            </a:r>
            <a:r>
              <a:rPr lang="ru-RU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это сопровождение персонального развития педагога.</a:t>
            </a:r>
          </a:p>
          <a:p>
            <a:endParaRPr lang="ru-RU" sz="24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789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3441"/>
          </a:xfrm>
        </p:spPr>
        <p:txBody>
          <a:bodyPr/>
          <a:lstStyle/>
          <a:p>
            <a:r>
              <a:rPr lang="ru-RU" dirty="0" err="1" smtClean="0"/>
              <a:t>Тьютор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00839"/>
            <a:ext cx="8477684" cy="5277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sz="2400" dirty="0" smtClean="0"/>
              <a:t>осуществляет методическое, педагогическое сопровождение педагогов;</a:t>
            </a:r>
          </a:p>
          <a:p>
            <a:pPr marL="0" indent="0">
              <a:buNone/>
            </a:pPr>
            <a:endParaRPr lang="ru-RU" sz="800" dirty="0" smtClean="0"/>
          </a:p>
          <a:p>
            <a:pPr marL="0" indent="0">
              <a:buNone/>
            </a:pPr>
            <a:r>
              <a:rPr lang="ru-RU" sz="2400" dirty="0" smtClean="0"/>
              <a:t>-организует малые </a:t>
            </a:r>
            <a:r>
              <a:rPr lang="ru-RU" sz="2400" dirty="0" err="1" smtClean="0"/>
              <a:t>тьюторские</a:t>
            </a:r>
            <a:r>
              <a:rPr lang="ru-RU" sz="2400" dirty="0" smtClean="0"/>
              <a:t> группы, с целью оказания методической поддержки   педагогов, организует их персональное сопровождение в инновационном               образовательном пространстве;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2400" dirty="0" smtClean="0"/>
              <a:t>-оказывает помощь педагогам малой </a:t>
            </a:r>
            <a:r>
              <a:rPr lang="ru-RU" sz="2400" dirty="0" err="1" smtClean="0"/>
              <a:t>тьюторской</a:t>
            </a:r>
            <a:r>
              <a:rPr lang="ru-RU" sz="2400" dirty="0" smtClean="0"/>
              <a:t> группы в осознанном выборе стратегии индивидуального педагогического поиска, преодоление проблем и трудностей процесса самообразования, создает условия для реальной  индивидуализации процесса самообразовании педагогов.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129" y="0"/>
            <a:ext cx="291414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7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371" y="1432123"/>
            <a:ext cx="5525162" cy="899711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chemeClr val="tx1"/>
                </a:solidFill>
              </a:rPr>
              <a:t>2017/2018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u="sng" dirty="0" smtClean="0">
                <a:solidFill>
                  <a:schemeClr val="tx1"/>
                </a:solidFill>
              </a:rPr>
              <a:t>учебный год</a:t>
            </a:r>
            <a:endParaRPr lang="ru-RU" u="sng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86" y="2445744"/>
            <a:ext cx="10377889" cy="4386549"/>
          </a:xfrm>
        </p:spPr>
        <p:txBody>
          <a:bodyPr>
            <a:normAutofit lnSpcReduction="10000"/>
          </a:bodyPr>
          <a:lstStyle/>
          <a:p>
            <a:r>
              <a:rPr lang="ru-RU" sz="4400" dirty="0" smtClean="0"/>
              <a:t>Открытые областные </a:t>
            </a:r>
          </a:p>
          <a:p>
            <a:pPr marL="0" indent="0">
              <a:buNone/>
            </a:pPr>
            <a:r>
              <a:rPr lang="ru-RU" sz="4400" dirty="0" smtClean="0"/>
              <a:t>мероприятия  – 18</a:t>
            </a:r>
          </a:p>
          <a:p>
            <a:r>
              <a:rPr lang="ru-RU" sz="4400" dirty="0" smtClean="0"/>
              <a:t>Приняли участие</a:t>
            </a:r>
          </a:p>
          <a:p>
            <a:pPr marL="0" indent="0">
              <a:buNone/>
            </a:pPr>
            <a:r>
              <a:rPr lang="ru-RU" sz="4400" dirty="0" smtClean="0"/>
              <a:t> – 578 руководящих и </a:t>
            </a:r>
          </a:p>
          <a:p>
            <a:pPr marL="0" indent="0">
              <a:buNone/>
            </a:pPr>
            <a:r>
              <a:rPr lang="ru-RU" sz="4400" dirty="0" smtClean="0"/>
              <a:t>педагогических </a:t>
            </a:r>
          </a:p>
          <a:p>
            <a:pPr marL="0" indent="0">
              <a:buNone/>
            </a:pPr>
            <a:r>
              <a:rPr lang="ru-RU" sz="4400" dirty="0" smtClean="0"/>
              <a:t>кадров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019380" y="3868700"/>
            <a:ext cx="5041552" cy="2776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605927" y="255085"/>
            <a:ext cx="3690651" cy="19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46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38" y="601308"/>
            <a:ext cx="3200603" cy="672028"/>
          </a:xfrm>
        </p:spPr>
        <p:txBody>
          <a:bodyPr>
            <a:normAutofit/>
          </a:bodyPr>
          <a:lstStyle/>
          <a:p>
            <a:r>
              <a:rPr lang="ru-RU" dirty="0" smtClean="0"/>
              <a:t>Территории: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372" y="1273336"/>
            <a:ext cx="8767226" cy="4697304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Беловский</a:t>
            </a:r>
            <a:r>
              <a:rPr lang="ru-RU" sz="2000" dirty="0" smtClean="0"/>
              <a:t> МР</a:t>
            </a:r>
          </a:p>
          <a:p>
            <a:r>
              <a:rPr lang="ru-RU" sz="2000" dirty="0" smtClean="0"/>
              <a:t>Киселевский ГО</a:t>
            </a:r>
          </a:p>
          <a:p>
            <a:r>
              <a:rPr lang="ru-RU" sz="2000" dirty="0" err="1" smtClean="0"/>
              <a:t>Топкинский</a:t>
            </a:r>
            <a:r>
              <a:rPr lang="ru-RU" sz="2000" dirty="0" smtClean="0"/>
              <a:t> МР</a:t>
            </a:r>
          </a:p>
          <a:p>
            <a:r>
              <a:rPr lang="ru-RU" sz="2000" dirty="0" smtClean="0"/>
              <a:t>Анжеро-Судженский ГО</a:t>
            </a:r>
          </a:p>
          <a:p>
            <a:r>
              <a:rPr lang="ru-RU" sz="2000" dirty="0" err="1" smtClean="0"/>
              <a:t>Калтанский</a:t>
            </a:r>
            <a:r>
              <a:rPr lang="ru-RU" sz="2000" dirty="0" smtClean="0"/>
              <a:t> ГО</a:t>
            </a:r>
          </a:p>
          <a:p>
            <a:r>
              <a:rPr lang="ru-RU" sz="2000" b="1" dirty="0" smtClean="0"/>
              <a:t>Крапивинский МР</a:t>
            </a:r>
          </a:p>
          <a:p>
            <a:r>
              <a:rPr lang="ru-RU" sz="2000" dirty="0" smtClean="0"/>
              <a:t>Промышленновский МР</a:t>
            </a:r>
          </a:p>
          <a:p>
            <a:r>
              <a:rPr lang="ru-RU" sz="2000" b="1" dirty="0" err="1" smtClean="0"/>
              <a:t>Юргинский</a:t>
            </a:r>
            <a:r>
              <a:rPr lang="ru-RU" sz="2000" b="1" dirty="0" smtClean="0"/>
              <a:t> ГО</a:t>
            </a:r>
          </a:p>
          <a:p>
            <a:r>
              <a:rPr lang="ru-RU" sz="2000" dirty="0" err="1" smtClean="0"/>
              <a:t>Таштагольский</a:t>
            </a:r>
            <a:r>
              <a:rPr lang="ru-RU" sz="2000" dirty="0" smtClean="0"/>
              <a:t> ГО</a:t>
            </a:r>
          </a:p>
          <a:p>
            <a:r>
              <a:rPr lang="ru-RU" sz="2000" b="1" dirty="0" smtClean="0"/>
              <a:t>Кемерово</a:t>
            </a:r>
          </a:p>
          <a:p>
            <a:r>
              <a:rPr lang="ru-RU" sz="2000" dirty="0" smtClean="0"/>
              <a:t>Новокузнецк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8864" y="233072"/>
            <a:ext cx="4405872" cy="2939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704" b="-3879"/>
          <a:stretch/>
        </p:blipFill>
        <p:spPr>
          <a:xfrm rot="21209712">
            <a:off x="3665325" y="164241"/>
            <a:ext cx="3151022" cy="442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717944">
            <a:off x="8080996" y="3040968"/>
            <a:ext cx="3744055" cy="33976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0117">
            <a:off x="4108323" y="3940932"/>
            <a:ext cx="3754009" cy="286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11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1976"/>
            <a:ext cx="8596668" cy="6353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94063"/>
            <a:ext cx="8596668" cy="5894024"/>
          </a:xfrm>
        </p:spPr>
        <p:txBody>
          <a:bodyPr/>
          <a:lstStyle/>
          <a:p>
            <a:r>
              <a:rPr lang="ru-RU" sz="2000" dirty="0"/>
              <a:t>"Использование современных технологий на уроках  и внеурочной деятельности  при достижениях  </a:t>
            </a:r>
            <a:r>
              <a:rPr lang="ru-RU" sz="2000" dirty="0" err="1"/>
              <a:t>метапредметных</a:t>
            </a:r>
            <a:r>
              <a:rPr lang="ru-RU" sz="2000" dirty="0"/>
              <a:t> результатов." </a:t>
            </a:r>
            <a:endParaRPr lang="ru-RU" sz="2000" dirty="0" smtClean="0"/>
          </a:p>
          <a:p>
            <a:r>
              <a:rPr lang="ru-RU" sz="2000" dirty="0"/>
              <a:t>«Преемственность приемов и методов  урочной и внеурочной деятельности</a:t>
            </a:r>
            <a:r>
              <a:rPr lang="ru-RU" sz="2000" dirty="0" smtClean="0"/>
              <a:t>»</a:t>
            </a:r>
          </a:p>
          <a:p>
            <a:r>
              <a:rPr lang="ru-RU" sz="2000" dirty="0"/>
              <a:t>«Формирование познавательных УУД как </a:t>
            </a:r>
            <a:r>
              <a:rPr lang="ru-RU" sz="2000" dirty="0" err="1"/>
              <a:t>метапредметных</a:t>
            </a:r>
            <a:r>
              <a:rPr lang="ru-RU" sz="2000" dirty="0"/>
              <a:t> результатов освоения ООП НОО</a:t>
            </a:r>
            <a:r>
              <a:rPr lang="ru-RU" sz="2000" dirty="0" smtClean="0"/>
              <a:t>»</a:t>
            </a:r>
          </a:p>
          <a:p>
            <a:r>
              <a:rPr lang="ru-RU" sz="2000" dirty="0"/>
              <a:t>«Оценивание планируемых результатов в условиях реализации ФГС НОО</a:t>
            </a:r>
            <a:r>
              <a:rPr lang="ru-RU" sz="2000" dirty="0" smtClean="0"/>
              <a:t>»</a:t>
            </a:r>
          </a:p>
          <a:p>
            <a:r>
              <a:rPr lang="ru-RU" sz="2000" dirty="0"/>
              <a:t> «Психолого-педагогическое сопровождение учащихся с особыми образовательными потребностями</a:t>
            </a:r>
            <a:r>
              <a:rPr lang="ru-RU" sz="2000" dirty="0" smtClean="0"/>
              <a:t>»</a:t>
            </a:r>
          </a:p>
          <a:p>
            <a:r>
              <a:rPr lang="ru-RU" sz="2000" dirty="0"/>
              <a:t>«От мастерства учителя к мастерству ученика</a:t>
            </a:r>
            <a:r>
              <a:rPr lang="ru-RU" sz="2000" dirty="0" smtClean="0"/>
              <a:t>»</a:t>
            </a:r>
          </a:p>
          <a:p>
            <a:r>
              <a:rPr lang="ru-RU" sz="2000" dirty="0"/>
              <a:t>«</a:t>
            </a:r>
            <a:r>
              <a:rPr lang="ru-RU" sz="2000" dirty="0" err="1"/>
              <a:t>Предшкольная</a:t>
            </a:r>
            <a:r>
              <a:rPr lang="ru-RU" sz="2000" dirty="0"/>
              <a:t> подготовка как фактор преемственности дошкольного и начального общего образования  при реализации ФГОС» . </a:t>
            </a:r>
            <a:endParaRPr lang="ru-RU" sz="2000" dirty="0" smtClean="0"/>
          </a:p>
          <a:p>
            <a:r>
              <a:rPr lang="ru-RU" sz="2000" dirty="0"/>
              <a:t>"Организация проектно-исследовательской деятельности как одна из форм формирования УУД младших </a:t>
            </a:r>
            <a:r>
              <a:rPr lang="ru-RU" sz="2000" dirty="0" smtClean="0"/>
              <a:t>школьников« и др.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895" y="4519060"/>
            <a:ext cx="291414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41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152"/>
            <a:ext cx="6819014" cy="44404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4672" y="2826821"/>
            <a:ext cx="6041393" cy="40311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9957" y="3035373"/>
            <a:ext cx="5675951" cy="3787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670" y="-144887"/>
            <a:ext cx="5750330" cy="38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77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-131198"/>
            <a:ext cx="5816529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529" y="0"/>
            <a:ext cx="6998815" cy="4669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3383" y="2790714"/>
            <a:ext cx="6665107" cy="4426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483"/>
            <a:ext cx="6097951" cy="40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5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3175" y="0"/>
            <a:ext cx="6033571" cy="3393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993175" cy="3371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0" y="2592044"/>
            <a:ext cx="7599191" cy="4274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639571" y="2606648"/>
            <a:ext cx="7573228" cy="42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13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904</TotalTime>
  <Words>350</Words>
  <Application>Microsoft Office PowerPoint</Application>
  <PresentationFormat>Произвольный</PresentationFormat>
  <Paragraphs>61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«Тьюторское сопровождение руководящих и педагогических кадров в условиях реализации требований ФГОС НОО: итоги и перспективы»</vt:lpstr>
      <vt:lpstr>ТЬЮТОР в Кемеровской области</vt:lpstr>
      <vt:lpstr>Тьютор:</vt:lpstr>
      <vt:lpstr>2017/2018 учебный год</vt:lpstr>
      <vt:lpstr>Территории:</vt:lpstr>
      <vt:lpstr>Темы:</vt:lpstr>
      <vt:lpstr>Слайд 7</vt:lpstr>
      <vt:lpstr>Слайд 8</vt:lpstr>
      <vt:lpstr>Слайд 9</vt:lpstr>
      <vt:lpstr>Слайд 10</vt:lpstr>
      <vt:lpstr>Тьюторское сопровождение руководящих и педагогических кадров региона: итоги и перспективы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k203</dc:creator>
  <cp:lastModifiedBy>Admin</cp:lastModifiedBy>
  <cp:revision>38</cp:revision>
  <dcterms:created xsi:type="dcterms:W3CDTF">2017-05-16T05:03:27Z</dcterms:created>
  <dcterms:modified xsi:type="dcterms:W3CDTF">2019-01-30T08:01:16Z</dcterms:modified>
</cp:coreProperties>
</file>